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80" r:id="rId2"/>
    <p:sldId id="284" r:id="rId3"/>
    <p:sldId id="28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49"/>
  </p:normalViewPr>
  <p:slideViewPr>
    <p:cSldViewPr snapToGrid="0">
      <p:cViewPr varScale="1">
        <p:scale>
          <a:sx n="83" d="100"/>
          <a:sy n="83" d="100"/>
        </p:scale>
        <p:origin x="1600" y="5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53F5A9-1347-844B-9358-B1D7AF6B14DB}" type="datetimeFigureOut">
              <a:rPr lang="en-US" smtClean="0"/>
              <a:t>6/20/25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E0C506-A59A-8E4E-8438-B2DD72D542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559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3" name="Google Shape;463;p25:notes"/>
          <p:cNvSpPr txBox="1">
            <a:spLocks noGrp="1"/>
          </p:cNvSpPr>
          <p:nvPr>
            <p:ph type="body" idx="1"/>
          </p:nvPr>
        </p:nvSpPr>
        <p:spPr>
          <a:xfrm>
            <a:off x="702865" y="4476046"/>
            <a:ext cx="5604671" cy="36583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8200" tIns="194050" rIns="388200" bIns="19405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dirty="0"/>
          </a:p>
        </p:txBody>
      </p:sp>
      <p:sp>
        <p:nvSpPr>
          <p:cNvPr id="464" name="Google Shape;464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1162050"/>
            <a:ext cx="5584825" cy="31416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0" name="Google Shape;640;p29:notes"/>
          <p:cNvSpPr txBox="1">
            <a:spLocks noGrp="1"/>
          </p:cNvSpPr>
          <p:nvPr>
            <p:ph type="body" idx="1"/>
          </p:nvPr>
        </p:nvSpPr>
        <p:spPr>
          <a:xfrm>
            <a:off x="702865" y="4476046"/>
            <a:ext cx="5604671" cy="36583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8200" tIns="194050" rIns="388200" bIns="194050" anchor="t" anchorCtr="0">
            <a:noAutofit/>
          </a:bodyPr>
          <a:lstStyle/>
          <a:p>
            <a:pPr marL="457200" lvl="0" indent="-228600" algn="l" rtl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SzPts val="1400"/>
              <a:buNone/>
            </a:pPr>
            <a:endParaRPr dirty="0"/>
          </a:p>
        </p:txBody>
      </p:sp>
      <p:sp>
        <p:nvSpPr>
          <p:cNvPr id="641" name="Google Shape;641;p29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1162050"/>
            <a:ext cx="5584825" cy="31416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2" name="Google Shape;732;p32:notes"/>
          <p:cNvSpPr txBox="1">
            <a:spLocks noGrp="1"/>
          </p:cNvSpPr>
          <p:nvPr>
            <p:ph type="body" idx="1"/>
          </p:nvPr>
        </p:nvSpPr>
        <p:spPr>
          <a:xfrm>
            <a:off x="702865" y="4476046"/>
            <a:ext cx="5604671" cy="36583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388200" tIns="194050" rIns="388200" bIns="194050" anchor="t" anchorCtr="0">
            <a:noAutofit/>
          </a:bodyPr>
          <a:lstStyle/>
          <a:p>
            <a: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dirty="0"/>
          </a:p>
        </p:txBody>
      </p:sp>
      <p:sp>
        <p:nvSpPr>
          <p:cNvPr id="733" name="Google Shape;733;p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712788" y="1162050"/>
            <a:ext cx="5584825" cy="31416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0C1248-2A8E-8161-E0E9-4F46B5A9A0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AD0C8A-3703-9929-B065-A92312A4097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768CEC-4D2A-359E-0102-D677D8E35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6/20/25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92C6D9-AC74-4173-D0E8-DCC94D47B1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0A2C4A-7ED9-372C-772B-C93F2AEC3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559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3585CD-B5D9-C281-5B38-B7DCFE31E7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AAAAE54-52FF-64AE-1036-2295588060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75AEAC-C62E-9614-83CF-AB963C6CDB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6/20/25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13BBE8-4D67-3006-3E06-5177064466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95A1A-B5E5-B459-AEBE-645AC6C5DD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7810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9E5AA49-D0B9-B479-7028-F73E499045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6FAF434-2276-0585-28B9-F6B6F71CAF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21890F-6267-285F-88D9-4B0B86B575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6/20/25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07380F-1358-067B-EE20-8416D6748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7009BD-3BED-85BF-9CE7-45D7647003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0866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1_Title and Content">
    <p:spTree>
      <p:nvGrpSpPr>
        <p:cNvPr id="1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4"/>
          <p:cNvSpPr txBox="1">
            <a:spLocks noGrp="1"/>
          </p:cNvSpPr>
          <p:nvPr>
            <p:ph type="title"/>
          </p:nvPr>
        </p:nvSpPr>
        <p:spPr>
          <a:xfrm>
            <a:off x="838588" y="1872670"/>
            <a:ext cx="4429125" cy="5001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3250" b="1" i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4"/>
          <p:cNvSpPr txBox="1">
            <a:spLocks noGrp="1"/>
          </p:cNvSpPr>
          <p:nvPr>
            <p:ph type="body" idx="1"/>
          </p:nvPr>
        </p:nvSpPr>
        <p:spPr>
          <a:xfrm>
            <a:off x="2305320" y="1814668"/>
            <a:ext cx="7581350" cy="1923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457200" lvl="0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50" b="0" i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marL="914400" lvl="1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marL="1371600" lvl="2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marL="1828800" lvl="3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marL="2286000" lvl="4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marL="2743200" lvl="5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marL="3200400" lvl="6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marL="3657600" lvl="7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marL="4114800" lvl="8" indent="-2286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4"/>
          <p:cNvSpPr txBox="1">
            <a:spLocks noGrp="1"/>
          </p:cNvSpPr>
          <p:nvPr>
            <p:ph type="ftr" idx="11"/>
          </p:nvPr>
        </p:nvSpPr>
        <p:spPr>
          <a:xfrm>
            <a:off x="4145280" y="6377940"/>
            <a:ext cx="3901440" cy="1384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609600" y="6377940"/>
            <a:ext cx="2804160" cy="27699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>
                <a:solidFill>
                  <a:srgbClr val="888888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9" name="Google Shape;29;p4"/>
          <p:cNvSpPr txBox="1">
            <a:spLocks noGrp="1"/>
          </p:cNvSpPr>
          <p:nvPr>
            <p:ph type="sldNum" idx="12"/>
          </p:nvPr>
        </p:nvSpPr>
        <p:spPr>
          <a:xfrm>
            <a:off x="9296400" y="6553200"/>
            <a:ext cx="280416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420285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106DE9-E800-19FB-4052-1FD9AD2B1C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88CBB5-FE8D-142D-0B13-7AF25D70DC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FAE264-4ADD-962B-F799-FFA909F30B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6/20/25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15E6E7-F0B8-9A34-7859-09554E6C6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02FB9E-DC2D-69A7-E2FE-DA48DD13D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673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2198F-329E-B772-0BA5-9136C80E8C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39684C-B270-6592-F884-B2A0AA9AB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738A692-0CE5-8437-D84A-1FF2450F5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6/20/25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ADCA2-848A-B8CB-C021-73D207F73E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B69D82-123C-BDEB-0E6C-8382FC50C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3659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6BDC9-1C7D-CC2D-4909-938E5B70A2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104CD1-E1DA-9FFA-5319-C076083BCC1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708274D-9DC6-5E29-3C09-27AEA3EA58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2AE4E8-D063-819E-7189-DD554AF93B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6/20/25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0C7314-9A7B-F370-D7DA-90F3132B8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934CB3-E500-CEDC-FA7F-3E57D5F450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561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19544C-4EF7-B813-C7C3-662FCBB340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0476C67-893F-F47A-6647-BD41CAD4D8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8B1C5C-958D-5809-6489-91C2DBE115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5FD749-CA8D-FDF3-D930-FD520168F5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6EE25BD-27D8-D749-2F7D-798BA70B94D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67DCE77-22B3-7B65-0C73-C1BEE752DE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6/20/25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937A6A5-A2B3-51C2-A502-67A51E303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A50A473-E8CA-B75C-B042-BC0781777E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2224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DE86B0-B6BA-3305-52C9-AD4B048C1F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36590A3-792A-9A7D-8B45-4855FC18B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6/20/25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FA5AEB3-1096-9878-C8E2-930790C588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1081F19-1E3A-2917-8607-819423CC5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66766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F4F85C-372F-FF22-3160-685BB18F13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6/20/25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0FD1091-D246-32D0-4C4F-FEFC5E9B5D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2FB499-C53A-4FE9-9C55-4DF0ED36EA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1308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AA01B2-BA2D-E1E5-2810-362CA6F9CF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788F8C-3250-544B-F1D8-4EEB83731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BE79295-AD72-CFE7-7F68-CD943E1921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003218E-B20C-1958-3F10-06BFEF37B7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6/20/25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2EBA4D4-7E50-3F3B-609D-57AC60F812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D1B5CF-770C-AEDF-8A1C-4C092329A0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786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0FBA6F-70CE-2AB6-3ED5-1F94EA1F78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AC89D1E-96F1-A857-B2BC-196EDA3C5B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C0776F8-D8F8-3D55-9DAE-7961C026296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71C586B-C135-1419-FC42-0A33FB74A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F28411-1F66-DC43-A0DE-3F3F9A6D0286}" type="datetimeFigureOut">
              <a:rPr lang="en-US" smtClean="0"/>
              <a:t>6/20/25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8E6CB4-C442-E2DA-1B20-4D82E758D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040F71E-E266-C818-EF78-D622873D55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356CBB-2DE5-9A42-9766-63244932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198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EDF7E22-C20C-2BDB-37DA-94FE4E92D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7A73C2-2603-4B2D-547A-E036A0593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08C9611-5B08-9303-6E1A-C4D2D357D5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FF28411-1F66-DC43-A0DE-3F3F9A6D0286}" type="datetimeFigureOut">
              <a:rPr lang="en-US" smtClean="0"/>
              <a:t>6/20/25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671551-30C8-7310-CC3F-A52A156EE9D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9F605-35A4-E9ED-EF88-8064C1A3E5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C356CBB-2DE5-9A42-9766-6324493227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96420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67" name="Google Shape;467;p32"/>
          <p:cNvGrpSpPr/>
          <p:nvPr/>
        </p:nvGrpSpPr>
        <p:grpSpPr>
          <a:xfrm>
            <a:off x="1865758" y="3141850"/>
            <a:ext cx="8239250" cy="911225"/>
            <a:chOff x="373151" y="628370"/>
            <a:chExt cx="1647850" cy="182245"/>
          </a:xfrm>
        </p:grpSpPr>
        <p:sp>
          <p:nvSpPr>
            <p:cNvPr id="468" name="Google Shape;468;p32"/>
            <p:cNvSpPr/>
            <p:nvPr/>
          </p:nvSpPr>
          <p:spPr>
            <a:xfrm>
              <a:off x="373151" y="628370"/>
              <a:ext cx="191770" cy="182245"/>
            </a:xfrm>
            <a:custGeom>
              <a:avLst/>
              <a:gdLst/>
              <a:ahLst/>
              <a:cxnLst/>
              <a:rect l="l" t="t" r="r" b="b"/>
              <a:pathLst>
                <a:path w="191770" h="182245" extrusionOk="0">
                  <a:moveTo>
                    <a:pt x="191147" y="0"/>
                  </a:moveTo>
                  <a:lnTo>
                    <a:pt x="0" y="0"/>
                  </a:lnTo>
                  <a:lnTo>
                    <a:pt x="0" y="181711"/>
                  </a:lnTo>
                  <a:lnTo>
                    <a:pt x="191147" y="181711"/>
                  </a:lnTo>
                  <a:lnTo>
                    <a:pt x="191147" y="0"/>
                  </a:lnTo>
                  <a:close/>
                </a:path>
              </a:pathLst>
            </a:custGeom>
            <a:solidFill>
              <a:srgbClr val="E18F0A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5000"/>
                <a:buFont typeface="Arial"/>
                <a:buNone/>
              </a:pPr>
              <a:endParaRPr sz="450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  <p:sp>
          <p:nvSpPr>
            <p:cNvPr id="469" name="Google Shape;469;p32"/>
            <p:cNvSpPr/>
            <p:nvPr/>
          </p:nvSpPr>
          <p:spPr>
            <a:xfrm>
              <a:off x="581456" y="628370"/>
              <a:ext cx="1439545" cy="182245"/>
            </a:xfrm>
            <a:custGeom>
              <a:avLst/>
              <a:gdLst/>
              <a:ahLst/>
              <a:cxnLst/>
              <a:rect l="l" t="t" r="r" b="b"/>
              <a:pathLst>
                <a:path w="1439545" h="182245" extrusionOk="0">
                  <a:moveTo>
                    <a:pt x="187452" y="0"/>
                  </a:moveTo>
                  <a:lnTo>
                    <a:pt x="0" y="0"/>
                  </a:lnTo>
                  <a:lnTo>
                    <a:pt x="0" y="181711"/>
                  </a:lnTo>
                  <a:lnTo>
                    <a:pt x="187452" y="181711"/>
                  </a:lnTo>
                  <a:lnTo>
                    <a:pt x="187452" y="0"/>
                  </a:lnTo>
                  <a:close/>
                </a:path>
                <a:path w="1439545" h="182245" extrusionOk="0">
                  <a:moveTo>
                    <a:pt x="397357" y="0"/>
                  </a:moveTo>
                  <a:lnTo>
                    <a:pt x="209905" y="0"/>
                  </a:lnTo>
                  <a:lnTo>
                    <a:pt x="209905" y="181711"/>
                  </a:lnTo>
                  <a:lnTo>
                    <a:pt x="397357" y="181711"/>
                  </a:lnTo>
                  <a:lnTo>
                    <a:pt x="397357" y="0"/>
                  </a:lnTo>
                  <a:close/>
                </a:path>
                <a:path w="1439545" h="182245" extrusionOk="0">
                  <a:moveTo>
                    <a:pt x="605840" y="0"/>
                  </a:moveTo>
                  <a:lnTo>
                    <a:pt x="418388" y="0"/>
                  </a:lnTo>
                  <a:lnTo>
                    <a:pt x="418388" y="181711"/>
                  </a:lnTo>
                  <a:lnTo>
                    <a:pt x="605840" y="181711"/>
                  </a:lnTo>
                  <a:lnTo>
                    <a:pt x="605840" y="0"/>
                  </a:lnTo>
                  <a:close/>
                </a:path>
                <a:path w="1439545" h="182245" extrusionOk="0">
                  <a:moveTo>
                    <a:pt x="815454" y="0"/>
                  </a:moveTo>
                  <a:lnTo>
                    <a:pt x="627989" y="0"/>
                  </a:lnTo>
                  <a:lnTo>
                    <a:pt x="627989" y="181711"/>
                  </a:lnTo>
                  <a:lnTo>
                    <a:pt x="815454" y="181711"/>
                  </a:lnTo>
                  <a:lnTo>
                    <a:pt x="815454" y="0"/>
                  </a:lnTo>
                  <a:close/>
                </a:path>
                <a:path w="1439545" h="182245" extrusionOk="0">
                  <a:moveTo>
                    <a:pt x="1023543" y="0"/>
                  </a:moveTo>
                  <a:lnTo>
                    <a:pt x="836091" y="0"/>
                  </a:lnTo>
                  <a:lnTo>
                    <a:pt x="836091" y="181711"/>
                  </a:lnTo>
                  <a:lnTo>
                    <a:pt x="1023543" y="181711"/>
                  </a:lnTo>
                  <a:lnTo>
                    <a:pt x="1023543" y="0"/>
                  </a:lnTo>
                  <a:close/>
                </a:path>
                <a:path w="1439545" h="182245" extrusionOk="0">
                  <a:moveTo>
                    <a:pt x="1231392" y="0"/>
                  </a:moveTo>
                  <a:lnTo>
                    <a:pt x="1043940" y="0"/>
                  </a:lnTo>
                  <a:lnTo>
                    <a:pt x="1043940" y="181711"/>
                  </a:lnTo>
                  <a:lnTo>
                    <a:pt x="1231392" y="181711"/>
                  </a:lnTo>
                  <a:lnTo>
                    <a:pt x="1231392" y="0"/>
                  </a:lnTo>
                  <a:close/>
                </a:path>
                <a:path w="1439545" h="182245" extrusionOk="0">
                  <a:moveTo>
                    <a:pt x="1439468" y="0"/>
                  </a:moveTo>
                  <a:lnTo>
                    <a:pt x="1252016" y="0"/>
                  </a:lnTo>
                  <a:lnTo>
                    <a:pt x="1252016" y="181711"/>
                  </a:lnTo>
                  <a:lnTo>
                    <a:pt x="1439468" y="181711"/>
                  </a:lnTo>
                  <a:lnTo>
                    <a:pt x="1439468" y="0"/>
                  </a:lnTo>
                  <a:close/>
                </a:path>
              </a:pathLst>
            </a:custGeom>
            <a:solidFill>
              <a:srgbClr val="E18F0A"/>
            </a:solidFill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45000"/>
                <a:buFont typeface="Arial"/>
                <a:buNone/>
              </a:pPr>
              <a:endParaRPr sz="450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endParaRPr>
            </a:p>
          </p:txBody>
        </p:sp>
      </p:grpSp>
      <p:sp>
        <p:nvSpPr>
          <p:cNvPr id="470" name="Google Shape;470;p32"/>
          <p:cNvSpPr txBox="1"/>
          <p:nvPr/>
        </p:nvSpPr>
        <p:spPr>
          <a:xfrm>
            <a:off x="1911065" y="3465048"/>
            <a:ext cx="824747" cy="227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3000" rIns="0" bIns="0" anchor="t" anchorCtr="0">
            <a:spAutoFit/>
          </a:bodyPr>
          <a:lstStyle/>
          <a:p>
            <a:pPr marL="635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</a:pPr>
            <a:r>
              <a:rPr lang="en-US" sz="1000" b="1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Operations</a:t>
            </a:r>
            <a:endParaRPr sz="1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71" name="Google Shape;471;p32"/>
          <p:cNvSpPr txBox="1"/>
          <p:nvPr/>
        </p:nvSpPr>
        <p:spPr>
          <a:xfrm>
            <a:off x="3153599" y="3458745"/>
            <a:ext cx="409575" cy="227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3000" rIns="0" bIns="0" anchor="t" anchorCtr="0">
            <a:spAutoFit/>
          </a:bodyPr>
          <a:lstStyle/>
          <a:p>
            <a:pPr marL="635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</a:pPr>
            <a:r>
              <a:rPr lang="en-US" sz="1000" b="1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Sales</a:t>
            </a:r>
            <a:endParaRPr sz="1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72" name="Google Shape;472;p32"/>
          <p:cNvSpPr txBox="1"/>
          <p:nvPr/>
        </p:nvSpPr>
        <p:spPr>
          <a:xfrm>
            <a:off x="4231166" y="3461898"/>
            <a:ext cx="365125" cy="227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3000" rIns="0" bIns="0" anchor="t" anchorCtr="0">
            <a:spAutoFit/>
          </a:bodyPr>
          <a:lstStyle/>
          <a:p>
            <a:pPr marL="635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</a:pPr>
            <a:r>
              <a:rPr lang="en-US" sz="1000" b="1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R&amp;D</a:t>
            </a:r>
            <a:endParaRPr sz="1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73" name="Google Shape;473;p32"/>
          <p:cNvSpPr txBox="1"/>
          <p:nvPr/>
        </p:nvSpPr>
        <p:spPr>
          <a:xfrm>
            <a:off x="5167866" y="3464835"/>
            <a:ext cx="656302" cy="227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3000" rIns="0" bIns="0" anchor="t" anchorCtr="0">
            <a:spAutoFit/>
          </a:bodyPr>
          <a:lstStyle/>
          <a:p>
            <a:pPr marL="635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</a:pPr>
            <a:r>
              <a:rPr lang="en-US" sz="1000" b="1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Finance</a:t>
            </a:r>
            <a:endParaRPr sz="1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74" name="Google Shape;474;p32"/>
          <p:cNvSpPr txBox="1"/>
          <p:nvPr/>
        </p:nvSpPr>
        <p:spPr>
          <a:xfrm>
            <a:off x="6042996" y="3353648"/>
            <a:ext cx="950328" cy="485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0325" rIns="0" bIns="0" anchor="t" anchorCtr="0">
            <a:spAutoFit/>
          </a:bodyPr>
          <a:lstStyle/>
          <a:p>
            <a:pPr marL="63500" marR="25400" lvl="0" indent="0" algn="l" rtl="0">
              <a:lnSpc>
                <a:spcPct val="1378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</a:pPr>
            <a:r>
              <a:rPr lang="en-US" sz="1000" b="1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Information Technology</a:t>
            </a:r>
            <a:endParaRPr sz="1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75" name="Google Shape;475;p32"/>
          <p:cNvSpPr txBox="1"/>
          <p:nvPr/>
        </p:nvSpPr>
        <p:spPr>
          <a:xfrm>
            <a:off x="7157127" y="3356165"/>
            <a:ext cx="834775" cy="4856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0325" rIns="0" bIns="0" anchor="t" anchorCtr="0">
            <a:spAutoFit/>
          </a:bodyPr>
          <a:lstStyle/>
          <a:p>
            <a:pPr marL="63500" marR="25400" lvl="0" indent="76200" algn="l" rtl="0">
              <a:lnSpc>
                <a:spcPct val="1378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</a:pPr>
            <a:r>
              <a:rPr lang="en-US" sz="1000" b="1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Human Resources</a:t>
            </a:r>
            <a:endParaRPr sz="1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76" name="Google Shape;476;p32"/>
          <p:cNvSpPr txBox="1"/>
          <p:nvPr/>
        </p:nvSpPr>
        <p:spPr>
          <a:xfrm>
            <a:off x="8203536" y="3459378"/>
            <a:ext cx="737344" cy="227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3000" rIns="0" bIns="0" anchor="t" anchorCtr="0">
            <a:spAutoFit/>
          </a:bodyPr>
          <a:lstStyle/>
          <a:p>
            <a:pPr marL="635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</a:pPr>
            <a:r>
              <a:rPr lang="en-US" sz="1000" b="1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Corporate</a:t>
            </a:r>
            <a:endParaRPr sz="1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77" name="Google Shape;477;p32"/>
          <p:cNvSpPr txBox="1"/>
          <p:nvPr/>
        </p:nvSpPr>
        <p:spPr>
          <a:xfrm>
            <a:off x="9380968" y="3459378"/>
            <a:ext cx="526602" cy="2276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3000" rIns="0" bIns="0" anchor="t" anchorCtr="0">
            <a:spAutoFit/>
          </a:bodyPr>
          <a:lstStyle/>
          <a:p>
            <a:pPr marL="635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750"/>
              <a:buFont typeface="Arial"/>
              <a:buNone/>
            </a:pPr>
            <a:r>
              <a:rPr lang="en-US" sz="1000" b="1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Legal</a:t>
            </a:r>
            <a:endParaRPr sz="1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78" name="Google Shape;478;p32"/>
          <p:cNvSpPr/>
          <p:nvPr/>
        </p:nvSpPr>
        <p:spPr>
          <a:xfrm>
            <a:off x="2367063" y="3000925"/>
            <a:ext cx="7242175" cy="0"/>
          </a:xfrm>
          <a:custGeom>
            <a:avLst/>
            <a:gdLst/>
            <a:ahLst/>
            <a:cxnLst/>
            <a:rect l="l" t="t" r="r" b="b"/>
            <a:pathLst>
              <a:path w="1448435" h="120000" extrusionOk="0">
                <a:moveTo>
                  <a:pt x="0" y="0"/>
                </a:moveTo>
                <a:lnTo>
                  <a:pt x="1447850" y="0"/>
                </a:lnTo>
              </a:path>
            </a:pathLst>
          </a:custGeom>
          <a:noFill/>
          <a:ln w="9525" cap="flat" cmpd="sng">
            <a:solidFill>
              <a:srgbClr val="E18F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79" name="Google Shape;479;p32"/>
          <p:cNvSpPr/>
          <p:nvPr/>
        </p:nvSpPr>
        <p:spPr>
          <a:xfrm>
            <a:off x="2379378" y="2994765"/>
            <a:ext cx="0" cy="215900"/>
          </a:xfrm>
          <a:custGeom>
            <a:avLst/>
            <a:gdLst/>
            <a:ahLst/>
            <a:cxnLst/>
            <a:rect l="l" t="t" r="r" b="b"/>
            <a:pathLst>
              <a:path w="120000" h="43179" extrusionOk="0">
                <a:moveTo>
                  <a:pt x="0" y="0"/>
                </a:moveTo>
                <a:lnTo>
                  <a:pt x="0" y="42570"/>
                </a:lnTo>
              </a:path>
            </a:pathLst>
          </a:custGeom>
          <a:noFill/>
          <a:ln w="9525" cap="flat" cmpd="sng">
            <a:solidFill>
              <a:srgbClr val="E18F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80" name="Google Shape;480;p32"/>
          <p:cNvSpPr/>
          <p:nvPr/>
        </p:nvSpPr>
        <p:spPr>
          <a:xfrm>
            <a:off x="3386958" y="2994765"/>
            <a:ext cx="0" cy="215900"/>
          </a:xfrm>
          <a:custGeom>
            <a:avLst/>
            <a:gdLst/>
            <a:ahLst/>
            <a:cxnLst/>
            <a:rect l="l" t="t" r="r" b="b"/>
            <a:pathLst>
              <a:path w="120000" h="43179" extrusionOk="0">
                <a:moveTo>
                  <a:pt x="0" y="0"/>
                </a:moveTo>
                <a:lnTo>
                  <a:pt x="0" y="42570"/>
                </a:lnTo>
              </a:path>
            </a:pathLst>
          </a:custGeom>
          <a:noFill/>
          <a:ln w="9525" cap="flat" cmpd="sng">
            <a:solidFill>
              <a:srgbClr val="E18F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81" name="Google Shape;481;p32"/>
          <p:cNvSpPr/>
          <p:nvPr/>
        </p:nvSpPr>
        <p:spPr>
          <a:xfrm>
            <a:off x="4427403" y="2994765"/>
            <a:ext cx="0" cy="215900"/>
          </a:xfrm>
          <a:custGeom>
            <a:avLst/>
            <a:gdLst/>
            <a:ahLst/>
            <a:cxnLst/>
            <a:rect l="l" t="t" r="r" b="b"/>
            <a:pathLst>
              <a:path w="120000" h="43179" extrusionOk="0">
                <a:moveTo>
                  <a:pt x="0" y="0"/>
                </a:moveTo>
                <a:lnTo>
                  <a:pt x="0" y="42570"/>
                </a:lnTo>
              </a:path>
            </a:pathLst>
          </a:custGeom>
          <a:noFill/>
          <a:ln w="9525" cap="flat" cmpd="sng">
            <a:solidFill>
              <a:srgbClr val="E18F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82" name="Google Shape;482;p32"/>
          <p:cNvSpPr/>
          <p:nvPr/>
        </p:nvSpPr>
        <p:spPr>
          <a:xfrm>
            <a:off x="5491288" y="2994765"/>
            <a:ext cx="0" cy="215900"/>
          </a:xfrm>
          <a:custGeom>
            <a:avLst/>
            <a:gdLst/>
            <a:ahLst/>
            <a:cxnLst/>
            <a:rect l="l" t="t" r="r" b="b"/>
            <a:pathLst>
              <a:path w="120000" h="43179" extrusionOk="0">
                <a:moveTo>
                  <a:pt x="0" y="0"/>
                </a:moveTo>
                <a:lnTo>
                  <a:pt x="0" y="42570"/>
                </a:lnTo>
              </a:path>
            </a:pathLst>
          </a:custGeom>
          <a:noFill/>
          <a:ln w="9525" cap="flat" cmpd="sng">
            <a:solidFill>
              <a:srgbClr val="E18F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83" name="Google Shape;483;p32"/>
          <p:cNvSpPr/>
          <p:nvPr/>
        </p:nvSpPr>
        <p:spPr>
          <a:xfrm>
            <a:off x="6531743" y="2994765"/>
            <a:ext cx="0" cy="215900"/>
          </a:xfrm>
          <a:custGeom>
            <a:avLst/>
            <a:gdLst/>
            <a:ahLst/>
            <a:cxnLst/>
            <a:rect l="l" t="t" r="r" b="b"/>
            <a:pathLst>
              <a:path w="120000" h="43179" extrusionOk="0">
                <a:moveTo>
                  <a:pt x="0" y="0"/>
                </a:moveTo>
                <a:lnTo>
                  <a:pt x="0" y="42570"/>
                </a:lnTo>
              </a:path>
            </a:pathLst>
          </a:custGeom>
          <a:noFill/>
          <a:ln w="9525" cap="flat" cmpd="sng">
            <a:solidFill>
              <a:srgbClr val="E18F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84" name="Google Shape;484;p32"/>
          <p:cNvSpPr/>
          <p:nvPr/>
        </p:nvSpPr>
        <p:spPr>
          <a:xfrm>
            <a:off x="7569098" y="2994765"/>
            <a:ext cx="0" cy="215900"/>
          </a:xfrm>
          <a:custGeom>
            <a:avLst/>
            <a:gdLst/>
            <a:ahLst/>
            <a:cxnLst/>
            <a:rect l="l" t="t" r="r" b="b"/>
            <a:pathLst>
              <a:path w="120000" h="43179" extrusionOk="0">
                <a:moveTo>
                  <a:pt x="0" y="0"/>
                </a:moveTo>
                <a:lnTo>
                  <a:pt x="0" y="42570"/>
                </a:lnTo>
              </a:path>
            </a:pathLst>
          </a:custGeom>
          <a:noFill/>
          <a:ln w="9525" cap="flat" cmpd="sng">
            <a:solidFill>
              <a:srgbClr val="E18F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85" name="Google Shape;485;p32"/>
          <p:cNvSpPr/>
          <p:nvPr/>
        </p:nvSpPr>
        <p:spPr>
          <a:xfrm>
            <a:off x="8609553" y="2994765"/>
            <a:ext cx="0" cy="215900"/>
          </a:xfrm>
          <a:custGeom>
            <a:avLst/>
            <a:gdLst/>
            <a:ahLst/>
            <a:cxnLst/>
            <a:rect l="l" t="t" r="r" b="b"/>
            <a:pathLst>
              <a:path w="120000" h="43179" extrusionOk="0">
                <a:moveTo>
                  <a:pt x="0" y="0"/>
                </a:moveTo>
                <a:lnTo>
                  <a:pt x="0" y="42570"/>
                </a:lnTo>
              </a:path>
            </a:pathLst>
          </a:custGeom>
          <a:noFill/>
          <a:ln w="9525" cap="flat" cmpd="sng">
            <a:solidFill>
              <a:srgbClr val="E18F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86" name="Google Shape;486;p32"/>
          <p:cNvSpPr/>
          <p:nvPr/>
        </p:nvSpPr>
        <p:spPr>
          <a:xfrm>
            <a:off x="9599888" y="2988605"/>
            <a:ext cx="0" cy="215900"/>
          </a:xfrm>
          <a:custGeom>
            <a:avLst/>
            <a:gdLst/>
            <a:ahLst/>
            <a:cxnLst/>
            <a:rect l="l" t="t" r="r" b="b"/>
            <a:pathLst>
              <a:path w="120000" h="43179" extrusionOk="0">
                <a:moveTo>
                  <a:pt x="0" y="0"/>
                </a:moveTo>
                <a:lnTo>
                  <a:pt x="0" y="42570"/>
                </a:lnTo>
              </a:path>
            </a:pathLst>
          </a:custGeom>
          <a:noFill/>
          <a:ln w="9525" cap="flat" cmpd="sng">
            <a:solidFill>
              <a:srgbClr val="E18F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88" name="Google Shape;488;p32"/>
          <p:cNvSpPr/>
          <p:nvPr/>
        </p:nvSpPr>
        <p:spPr>
          <a:xfrm>
            <a:off x="1819218" y="3600110"/>
            <a:ext cx="120650" cy="0"/>
          </a:xfrm>
          <a:custGeom>
            <a:avLst/>
            <a:gdLst/>
            <a:ahLst/>
            <a:cxnLst/>
            <a:rect l="l" t="t" r="r" b="b"/>
            <a:pathLst>
              <a:path w="24129" h="120000" extrusionOk="0">
                <a:moveTo>
                  <a:pt x="23926" y="0"/>
                </a:move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rgbClr val="E18F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90" name="Google Shape;490;p32"/>
          <p:cNvSpPr/>
          <p:nvPr/>
        </p:nvSpPr>
        <p:spPr>
          <a:xfrm>
            <a:off x="1821168" y="5404075"/>
            <a:ext cx="123825" cy="0"/>
          </a:xfrm>
          <a:custGeom>
            <a:avLst/>
            <a:gdLst/>
            <a:ahLst/>
            <a:cxnLst/>
            <a:rect l="l" t="t" r="r" b="b"/>
            <a:pathLst>
              <a:path w="24764" h="120000" extrusionOk="0">
                <a:moveTo>
                  <a:pt x="24244" y="0"/>
                </a:move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rgbClr val="E18F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93" name="Google Shape;493;p32"/>
          <p:cNvSpPr/>
          <p:nvPr/>
        </p:nvSpPr>
        <p:spPr>
          <a:xfrm>
            <a:off x="1578108" y="5797050"/>
            <a:ext cx="123825" cy="0"/>
          </a:xfrm>
          <a:custGeom>
            <a:avLst/>
            <a:gdLst/>
            <a:ahLst/>
            <a:cxnLst/>
            <a:rect l="l" t="t" r="r" b="b"/>
            <a:pathLst>
              <a:path w="24764" h="120000" extrusionOk="0">
                <a:moveTo>
                  <a:pt x="24244" y="0"/>
                </a:move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rgbClr val="E18F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95" name="Google Shape;495;p32"/>
          <p:cNvSpPr/>
          <p:nvPr/>
        </p:nvSpPr>
        <p:spPr>
          <a:xfrm>
            <a:off x="2847518" y="3600110"/>
            <a:ext cx="120650" cy="0"/>
          </a:xfrm>
          <a:custGeom>
            <a:avLst/>
            <a:gdLst/>
            <a:ahLst/>
            <a:cxnLst/>
            <a:rect l="l" t="t" r="r" b="b"/>
            <a:pathLst>
              <a:path w="24129" h="120000" extrusionOk="0">
                <a:moveTo>
                  <a:pt x="23926" y="0"/>
                </a:move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rgbClr val="E18F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499" name="Google Shape;499;p32"/>
          <p:cNvSpPr/>
          <p:nvPr/>
        </p:nvSpPr>
        <p:spPr>
          <a:xfrm>
            <a:off x="3893368" y="3600110"/>
            <a:ext cx="120650" cy="0"/>
          </a:xfrm>
          <a:custGeom>
            <a:avLst/>
            <a:gdLst/>
            <a:ahLst/>
            <a:cxnLst/>
            <a:rect l="l" t="t" r="r" b="b"/>
            <a:pathLst>
              <a:path w="24129" h="120000" extrusionOk="0">
                <a:moveTo>
                  <a:pt x="23926" y="0"/>
                </a:move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rgbClr val="E18F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03" name="Google Shape;503;p32"/>
          <p:cNvSpPr/>
          <p:nvPr/>
        </p:nvSpPr>
        <p:spPr>
          <a:xfrm>
            <a:off x="4939223" y="3600110"/>
            <a:ext cx="120650" cy="0"/>
          </a:xfrm>
          <a:custGeom>
            <a:avLst/>
            <a:gdLst/>
            <a:ahLst/>
            <a:cxnLst/>
            <a:rect l="l" t="t" r="r" b="b"/>
            <a:pathLst>
              <a:path w="24130" h="120000" extrusionOk="0">
                <a:moveTo>
                  <a:pt x="23926" y="0"/>
                </a:move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rgbClr val="E18F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07" name="Google Shape;507;p32"/>
          <p:cNvSpPr/>
          <p:nvPr/>
        </p:nvSpPr>
        <p:spPr>
          <a:xfrm>
            <a:off x="5983898" y="3600110"/>
            <a:ext cx="120650" cy="0"/>
          </a:xfrm>
          <a:custGeom>
            <a:avLst/>
            <a:gdLst/>
            <a:ahLst/>
            <a:cxnLst/>
            <a:rect l="l" t="t" r="r" b="b"/>
            <a:pathLst>
              <a:path w="24130" h="120000" extrusionOk="0">
                <a:moveTo>
                  <a:pt x="23926" y="0"/>
                </a:move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rgbClr val="E18F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11" name="Google Shape;511;p32"/>
          <p:cNvSpPr/>
          <p:nvPr/>
        </p:nvSpPr>
        <p:spPr>
          <a:xfrm>
            <a:off x="7024343" y="3600110"/>
            <a:ext cx="120650" cy="0"/>
          </a:xfrm>
          <a:custGeom>
            <a:avLst/>
            <a:gdLst/>
            <a:ahLst/>
            <a:cxnLst/>
            <a:rect l="l" t="t" r="r" b="b"/>
            <a:pathLst>
              <a:path w="24130" h="120000" extrusionOk="0">
                <a:moveTo>
                  <a:pt x="23926" y="0"/>
                </a:move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rgbClr val="E18F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15" name="Google Shape;515;p32"/>
          <p:cNvSpPr/>
          <p:nvPr/>
        </p:nvSpPr>
        <p:spPr>
          <a:xfrm>
            <a:off x="8064798" y="3600110"/>
            <a:ext cx="120650" cy="0"/>
          </a:xfrm>
          <a:custGeom>
            <a:avLst/>
            <a:gdLst/>
            <a:ahLst/>
            <a:cxnLst/>
            <a:rect l="l" t="t" r="r" b="b"/>
            <a:pathLst>
              <a:path w="24130" h="120000" extrusionOk="0">
                <a:moveTo>
                  <a:pt x="23926" y="0"/>
                </a:move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rgbClr val="E18F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19" name="Google Shape;519;p32"/>
          <p:cNvSpPr/>
          <p:nvPr/>
        </p:nvSpPr>
        <p:spPr>
          <a:xfrm>
            <a:off x="9105248" y="3600110"/>
            <a:ext cx="120650" cy="0"/>
          </a:xfrm>
          <a:custGeom>
            <a:avLst/>
            <a:gdLst/>
            <a:ahLst/>
            <a:cxnLst/>
            <a:rect l="l" t="t" r="r" b="b"/>
            <a:pathLst>
              <a:path w="24130" h="120000" extrusionOk="0">
                <a:moveTo>
                  <a:pt x="23926" y="0"/>
                </a:move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rgbClr val="E18F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24" name="Google Shape;524;p32"/>
          <p:cNvSpPr/>
          <p:nvPr/>
        </p:nvSpPr>
        <p:spPr>
          <a:xfrm>
            <a:off x="3596738" y="2144270"/>
            <a:ext cx="4543095" cy="666750"/>
          </a:xfrm>
          <a:custGeom>
            <a:avLst/>
            <a:gdLst/>
            <a:ahLst/>
            <a:cxnLst/>
            <a:rect l="l" t="t" r="r" b="b"/>
            <a:pathLst>
              <a:path w="725169" h="133350" extrusionOk="0">
                <a:moveTo>
                  <a:pt x="724763" y="132981"/>
                </a:moveTo>
                <a:lnTo>
                  <a:pt x="0" y="132981"/>
                </a:lnTo>
                <a:lnTo>
                  <a:pt x="0" y="0"/>
                </a:lnTo>
                <a:lnTo>
                  <a:pt x="724763" y="0"/>
                </a:lnTo>
                <a:lnTo>
                  <a:pt x="724763" y="132981"/>
                </a:lnTo>
                <a:close/>
              </a:path>
            </a:pathLst>
          </a:custGeom>
          <a:noFill/>
          <a:ln w="9525" cap="flat" cmpd="sng">
            <a:solidFill>
              <a:srgbClr val="E18F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25" name="Google Shape;525;p32"/>
          <p:cNvSpPr txBox="1"/>
          <p:nvPr/>
        </p:nvSpPr>
        <p:spPr>
          <a:xfrm>
            <a:off x="4196125" y="2144065"/>
            <a:ext cx="3575545" cy="2840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8425" rIns="0" bIns="0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200" b="1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INTEGRATION MANAGEMENT OFFICE (IMO)</a:t>
            </a:r>
            <a:endParaRPr sz="12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29" name="Google Shape;529;p32"/>
          <p:cNvSpPr/>
          <p:nvPr/>
        </p:nvSpPr>
        <p:spPr>
          <a:xfrm>
            <a:off x="5071938" y="1517648"/>
            <a:ext cx="1831975" cy="488950"/>
          </a:xfrm>
          <a:custGeom>
            <a:avLst/>
            <a:gdLst/>
            <a:ahLst/>
            <a:cxnLst/>
            <a:rect l="l" t="t" r="r" b="b"/>
            <a:pathLst>
              <a:path w="366394" h="97789" extrusionOk="0">
                <a:moveTo>
                  <a:pt x="365912" y="97523"/>
                </a:moveTo>
                <a:lnTo>
                  <a:pt x="0" y="97523"/>
                </a:lnTo>
                <a:lnTo>
                  <a:pt x="0" y="0"/>
                </a:lnTo>
                <a:lnTo>
                  <a:pt x="365912" y="0"/>
                </a:lnTo>
                <a:lnTo>
                  <a:pt x="365912" y="97523"/>
                </a:lnTo>
                <a:close/>
              </a:path>
            </a:pathLst>
          </a:custGeom>
          <a:noFill/>
          <a:ln w="9525" cap="flat" cmpd="sng">
            <a:solidFill>
              <a:srgbClr val="E18F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31" name="Google Shape;531;p32"/>
          <p:cNvSpPr txBox="1"/>
          <p:nvPr/>
        </p:nvSpPr>
        <p:spPr>
          <a:xfrm>
            <a:off x="5269103" y="1524000"/>
            <a:ext cx="1438275" cy="3962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57150" rIns="0" bIns="0" anchor="t" anchorCtr="0">
            <a:spAutoFit/>
          </a:bodyPr>
          <a:lstStyle/>
          <a:p>
            <a:pPr marL="63500" marR="25400" lvl="0" indent="26352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1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STEERING COMMITTEE (SC)</a:t>
            </a:r>
            <a:endParaRPr sz="11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32" name="Google Shape;532;p32"/>
          <p:cNvSpPr/>
          <p:nvPr/>
        </p:nvSpPr>
        <p:spPr>
          <a:xfrm>
            <a:off x="4301738" y="1761480"/>
            <a:ext cx="771525" cy="0"/>
          </a:xfrm>
          <a:custGeom>
            <a:avLst/>
            <a:gdLst/>
            <a:ahLst/>
            <a:cxnLst/>
            <a:rect l="l" t="t" r="r" b="b"/>
            <a:pathLst>
              <a:path w="154305" h="120000" extrusionOk="0">
                <a:moveTo>
                  <a:pt x="0" y="0"/>
                </a:moveTo>
                <a:lnTo>
                  <a:pt x="154038" y="0"/>
                </a:lnTo>
              </a:path>
            </a:pathLst>
          </a:custGeom>
          <a:noFill/>
          <a:ln w="9525" cap="flat" cmpd="sng">
            <a:solidFill>
              <a:srgbClr val="E18F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33" name="Google Shape;533;p32"/>
          <p:cNvSpPr/>
          <p:nvPr/>
        </p:nvSpPr>
        <p:spPr>
          <a:xfrm>
            <a:off x="5986698" y="2005285"/>
            <a:ext cx="0" cy="146045"/>
          </a:xfrm>
          <a:custGeom>
            <a:avLst/>
            <a:gdLst/>
            <a:ahLst/>
            <a:cxnLst/>
            <a:rect l="l" t="t" r="r" b="b"/>
            <a:pathLst>
              <a:path w="120000" h="29209" extrusionOk="0">
                <a:moveTo>
                  <a:pt x="0" y="0"/>
                </a:moveTo>
                <a:lnTo>
                  <a:pt x="0" y="28816"/>
                </a:lnTo>
              </a:path>
            </a:pathLst>
          </a:custGeom>
          <a:noFill/>
          <a:ln w="9525" cap="flat" cmpd="sng">
            <a:solidFill>
              <a:srgbClr val="E18F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34" name="Google Shape;534;p32"/>
          <p:cNvSpPr/>
          <p:nvPr/>
        </p:nvSpPr>
        <p:spPr>
          <a:xfrm rot="10800000" flipH="1">
            <a:off x="8135876" y="2384595"/>
            <a:ext cx="252325" cy="75897"/>
          </a:xfrm>
          <a:custGeom>
            <a:avLst/>
            <a:gdLst/>
            <a:ahLst/>
            <a:cxnLst/>
            <a:rect l="l" t="t" r="r" b="b"/>
            <a:pathLst>
              <a:path w="96519" h="120000" extrusionOk="0">
                <a:moveTo>
                  <a:pt x="0" y="0"/>
                </a:moveTo>
                <a:lnTo>
                  <a:pt x="96139" y="0"/>
                </a:lnTo>
              </a:path>
            </a:pathLst>
          </a:custGeom>
          <a:noFill/>
          <a:ln w="9525" cap="flat" cmpd="sng">
            <a:solidFill>
              <a:srgbClr val="E18F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35" name="Google Shape;535;p32"/>
          <p:cNvSpPr/>
          <p:nvPr/>
        </p:nvSpPr>
        <p:spPr>
          <a:xfrm>
            <a:off x="8341788" y="2339242"/>
            <a:ext cx="215900" cy="244475"/>
          </a:xfrm>
          <a:custGeom>
            <a:avLst/>
            <a:gdLst/>
            <a:ahLst/>
            <a:cxnLst/>
            <a:rect l="l" t="t" r="r" b="b"/>
            <a:pathLst>
              <a:path w="43180" h="48895" extrusionOk="0">
                <a:moveTo>
                  <a:pt x="0" y="0"/>
                </a:moveTo>
                <a:lnTo>
                  <a:pt x="0" y="48894"/>
                </a:lnTo>
                <a:lnTo>
                  <a:pt x="42697" y="24447"/>
                </a:lnTo>
                <a:lnTo>
                  <a:pt x="0" y="0"/>
                </a:lnTo>
                <a:close/>
              </a:path>
            </a:pathLst>
          </a:custGeom>
          <a:solidFill>
            <a:srgbClr val="E18F0A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36" name="Google Shape;536;p32"/>
          <p:cNvSpPr/>
          <p:nvPr/>
        </p:nvSpPr>
        <p:spPr>
          <a:xfrm>
            <a:off x="6901483" y="1757505"/>
            <a:ext cx="1387475" cy="0"/>
          </a:xfrm>
          <a:custGeom>
            <a:avLst/>
            <a:gdLst/>
            <a:ahLst/>
            <a:cxnLst/>
            <a:rect l="l" t="t" r="r" b="b"/>
            <a:pathLst>
              <a:path w="277494" h="120000" extrusionOk="0">
                <a:moveTo>
                  <a:pt x="0" y="0"/>
                </a:moveTo>
                <a:lnTo>
                  <a:pt x="276936" y="0"/>
                </a:lnTo>
              </a:path>
            </a:pathLst>
          </a:custGeom>
          <a:noFill/>
          <a:ln w="9525" cap="flat" cmpd="sng">
            <a:solidFill>
              <a:srgbClr val="E18F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37" name="Google Shape;537;p32"/>
          <p:cNvSpPr/>
          <p:nvPr/>
        </p:nvSpPr>
        <p:spPr>
          <a:xfrm>
            <a:off x="8274133" y="1635275"/>
            <a:ext cx="215900" cy="244475"/>
          </a:xfrm>
          <a:custGeom>
            <a:avLst/>
            <a:gdLst/>
            <a:ahLst/>
            <a:cxnLst/>
            <a:rect l="l" t="t" r="r" b="b"/>
            <a:pathLst>
              <a:path w="43180" h="48895" extrusionOk="0">
                <a:moveTo>
                  <a:pt x="0" y="0"/>
                </a:moveTo>
                <a:lnTo>
                  <a:pt x="0" y="48894"/>
                </a:lnTo>
                <a:lnTo>
                  <a:pt x="42697" y="24447"/>
                </a:lnTo>
                <a:lnTo>
                  <a:pt x="0" y="0"/>
                </a:lnTo>
                <a:close/>
              </a:path>
            </a:pathLst>
          </a:custGeom>
          <a:solidFill>
            <a:srgbClr val="E18F0A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39" name="Google Shape;539;p32"/>
          <p:cNvSpPr txBox="1"/>
          <p:nvPr/>
        </p:nvSpPr>
        <p:spPr>
          <a:xfrm>
            <a:off x="8741729" y="1569964"/>
            <a:ext cx="2834636" cy="351378"/>
          </a:xfrm>
          <a:prstGeom prst="rect">
            <a:avLst/>
          </a:prstGeom>
          <a:noFill/>
          <a:ln w="9525" cap="flat" cmpd="sng">
            <a:solidFill>
              <a:srgbClr val="E18F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12700" rIns="0" bIns="0" anchor="ctr" anchorCtr="0">
            <a:spAutoFit/>
          </a:bodyPr>
          <a:lstStyle/>
          <a:p>
            <a:pPr marL="711200" marR="161920" lvl="0" indent="-5143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100" b="1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Senior leadership approves plans and provides guidance</a:t>
            </a:r>
            <a:endParaRPr sz="1100" b="1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40" name="Google Shape;540;p32"/>
          <p:cNvSpPr txBox="1"/>
          <p:nvPr/>
        </p:nvSpPr>
        <p:spPr>
          <a:xfrm>
            <a:off x="8739221" y="2172742"/>
            <a:ext cx="2834636" cy="763608"/>
          </a:xfrm>
          <a:prstGeom prst="rect">
            <a:avLst/>
          </a:prstGeom>
          <a:noFill/>
          <a:ln w="9525" cap="flat" cmpd="sng">
            <a:solidFill>
              <a:srgbClr val="E18F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57150" rIns="0" bIns="0" anchor="t" anchorCtr="0">
            <a:spAutoFit/>
          </a:bodyPr>
          <a:lstStyle/>
          <a:p>
            <a:pPr marL="127000" marR="889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</a:pPr>
            <a:r>
              <a:rPr lang="en-US" sz="1100" b="1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Coordinates teams, sets pace, prioritizes work, brings methodology, and manages interdependencies</a:t>
            </a:r>
            <a:endParaRPr sz="11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541" name="Google Shape;541;p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6064" y="6179592"/>
            <a:ext cx="632136" cy="489432"/>
          </a:xfrm>
          <a:prstGeom prst="rect">
            <a:avLst/>
          </a:prstGeom>
          <a:noFill/>
          <a:ln>
            <a:noFill/>
          </a:ln>
        </p:spPr>
      </p:pic>
      <p:sp>
        <p:nvSpPr>
          <p:cNvPr id="542" name="Google Shape;542;p32"/>
          <p:cNvSpPr txBox="1">
            <a:spLocks noGrp="1"/>
          </p:cNvSpPr>
          <p:nvPr>
            <p:ph type="sldNum" idx="12"/>
          </p:nvPr>
        </p:nvSpPr>
        <p:spPr>
          <a:xfrm>
            <a:off x="9296400" y="6553200"/>
            <a:ext cx="280416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1</a:t>
            </a:fld>
            <a:endParaRPr dirty="0"/>
          </a:p>
        </p:txBody>
      </p:sp>
      <p:sp>
        <p:nvSpPr>
          <p:cNvPr id="543" name="Google Shape;543;p32"/>
          <p:cNvSpPr txBox="1"/>
          <p:nvPr/>
        </p:nvSpPr>
        <p:spPr>
          <a:xfrm>
            <a:off x="3625952" y="2460492"/>
            <a:ext cx="4396431" cy="26157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2540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-US" sz="11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Integration Manager </a:t>
            </a:r>
            <a:r>
              <a:rPr lang="en-US" sz="1100" b="0" i="0" u="none" strike="noStrike" cap="none" dirty="0">
                <a:solidFill>
                  <a:srgbClr val="E18F0A"/>
                </a:solidFill>
                <a:latin typeface="Montserrat"/>
                <a:ea typeface="Montserrat"/>
                <a:cs typeface="Montserrat"/>
                <a:sym typeface="Montserrat"/>
              </a:rPr>
              <a:t>|</a:t>
            </a:r>
            <a:r>
              <a:rPr lang="en-US" sz="11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Communications Lead</a:t>
            </a:r>
            <a:endParaRPr sz="14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45" name="Google Shape;545;p32"/>
          <p:cNvSpPr txBox="1"/>
          <p:nvPr/>
        </p:nvSpPr>
        <p:spPr>
          <a:xfrm>
            <a:off x="2379378" y="4470444"/>
            <a:ext cx="7184784" cy="287511"/>
          </a:xfrm>
          <a:prstGeom prst="rect">
            <a:avLst/>
          </a:prstGeom>
          <a:solidFill>
            <a:srgbClr val="4471C4"/>
          </a:solidFill>
          <a:ln>
            <a:noFill/>
          </a:ln>
        </p:spPr>
        <p:txBody>
          <a:bodyPr spcFirstLastPara="1" wrap="square" lIns="101875" tIns="50925" rIns="101875" bIns="50925" anchor="t" anchorCtr="0">
            <a:sp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Montserrat"/>
              <a:buNone/>
            </a:pPr>
            <a:r>
              <a:rPr lang="en-US" sz="1200" b="1" i="0" u="none" strike="noStrike" cap="none" dirty="0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rPr>
              <a:t>ALL functional areas being integrated should be represented.</a:t>
            </a:r>
            <a:endParaRPr sz="8000" b="0" i="0" u="none" strike="noStrike" cap="none" dirty="0">
              <a:solidFill>
                <a:schemeClr val="lt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548" name="Google Shape;548;p32"/>
          <p:cNvSpPr/>
          <p:nvPr/>
        </p:nvSpPr>
        <p:spPr>
          <a:xfrm>
            <a:off x="375488" y="891697"/>
            <a:ext cx="3016250" cy="0"/>
          </a:xfrm>
          <a:custGeom>
            <a:avLst/>
            <a:gdLst/>
            <a:ahLst/>
            <a:cxnLst/>
            <a:rect l="l" t="t" r="r" b="b"/>
            <a:pathLst>
              <a:path w="603250" h="120000" extrusionOk="0">
                <a:moveTo>
                  <a:pt x="602627" y="0"/>
                </a:moveTo>
                <a:lnTo>
                  <a:pt x="0" y="0"/>
                </a:lnTo>
              </a:path>
            </a:pathLst>
          </a:custGeom>
          <a:noFill/>
          <a:ln w="53975" cap="flat" cmpd="sng">
            <a:solidFill>
              <a:srgbClr val="E18F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4" name="Google Shape;547;p32">
            <a:extLst>
              <a:ext uri="{FF2B5EF4-FFF2-40B4-BE49-F238E27FC236}">
                <a16:creationId xmlns:a16="http://schemas.microsoft.com/office/drawing/2014/main" id="{09AF39E8-445D-ECA7-396B-688FEB0C94E2}"/>
              </a:ext>
            </a:extLst>
          </p:cNvPr>
          <p:cNvSpPr txBox="1"/>
          <p:nvPr/>
        </p:nvSpPr>
        <p:spPr>
          <a:xfrm>
            <a:off x="340929" y="298792"/>
            <a:ext cx="8398290" cy="5021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625" rIns="0" bIns="0" anchor="ctr" anchorCtr="0">
            <a:spAutoFit/>
          </a:bodyPr>
          <a:lstStyle/>
          <a:p>
            <a:pPr marL="635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000000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Typical Integration Teams</a:t>
            </a:r>
            <a:endParaRPr sz="2000" b="1" i="0" u="none" strike="noStrike" cap="none" dirty="0">
              <a:solidFill>
                <a:schemeClr val="dk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6" name="Google Shape;522;p32">
            <a:extLst>
              <a:ext uri="{FF2B5EF4-FFF2-40B4-BE49-F238E27FC236}">
                <a16:creationId xmlns:a16="http://schemas.microsoft.com/office/drawing/2014/main" id="{F02A314A-E942-0CFD-0BED-E3B9ED7E3774}"/>
              </a:ext>
            </a:extLst>
          </p:cNvPr>
          <p:cNvSpPr/>
          <p:nvPr/>
        </p:nvSpPr>
        <p:spPr>
          <a:xfrm flipH="1">
            <a:off x="1286243" y="2936349"/>
            <a:ext cx="45719" cy="749997"/>
          </a:xfrm>
          <a:custGeom>
            <a:avLst/>
            <a:gdLst/>
            <a:ahLst/>
            <a:cxnLst/>
            <a:rect l="l" t="t" r="r" b="b"/>
            <a:pathLst>
              <a:path w="120000" h="374650" extrusionOk="0">
                <a:moveTo>
                  <a:pt x="0" y="0"/>
                </a:moveTo>
                <a:lnTo>
                  <a:pt x="0" y="374230"/>
                </a:lnTo>
              </a:path>
            </a:pathLst>
          </a:custGeom>
          <a:noFill/>
          <a:ln w="9525" cap="flat" cmpd="sng">
            <a:solidFill>
              <a:srgbClr val="E18F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7" name="Google Shape;523;p32">
            <a:extLst>
              <a:ext uri="{FF2B5EF4-FFF2-40B4-BE49-F238E27FC236}">
                <a16:creationId xmlns:a16="http://schemas.microsoft.com/office/drawing/2014/main" id="{532E8DC9-0AE6-FF5A-8207-564F58078749}"/>
              </a:ext>
            </a:extLst>
          </p:cNvPr>
          <p:cNvSpPr/>
          <p:nvPr/>
        </p:nvSpPr>
        <p:spPr>
          <a:xfrm flipV="1">
            <a:off x="1320882" y="3646635"/>
            <a:ext cx="521965" cy="45719"/>
          </a:xfrm>
          <a:custGeom>
            <a:avLst/>
            <a:gdLst/>
            <a:ahLst/>
            <a:cxnLst/>
            <a:rect l="l" t="t" r="r" b="b"/>
            <a:pathLst>
              <a:path w="41910" h="120000" extrusionOk="0">
                <a:moveTo>
                  <a:pt x="41910" y="0"/>
                </a:moveTo>
                <a:lnTo>
                  <a:pt x="0" y="0"/>
                </a:lnTo>
              </a:path>
            </a:pathLst>
          </a:custGeom>
          <a:noFill/>
          <a:ln w="9525" cap="flat" cmpd="sng">
            <a:solidFill>
              <a:srgbClr val="E18F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8" name="Google Shape;538;p32">
            <a:extLst>
              <a:ext uri="{FF2B5EF4-FFF2-40B4-BE49-F238E27FC236}">
                <a16:creationId xmlns:a16="http://schemas.microsoft.com/office/drawing/2014/main" id="{034713E2-0AD7-7362-AD04-46B2D2A0C449}"/>
              </a:ext>
            </a:extLst>
          </p:cNvPr>
          <p:cNvSpPr txBox="1"/>
          <p:nvPr/>
        </p:nvSpPr>
        <p:spPr>
          <a:xfrm>
            <a:off x="325183" y="2030741"/>
            <a:ext cx="2295269" cy="907300"/>
          </a:xfrm>
          <a:prstGeom prst="rect">
            <a:avLst/>
          </a:prstGeom>
          <a:noFill/>
          <a:ln>
            <a:solidFill>
              <a:srgbClr val="E18F0A"/>
            </a:solidFill>
          </a:ln>
        </p:spPr>
        <p:txBody>
          <a:bodyPr spcFirstLastPara="1" wrap="square" lIns="0" tIns="60325" rIns="0" bIns="0" anchor="t" anchorCtr="0">
            <a:spAutoFit/>
          </a:bodyPr>
          <a:lstStyle/>
          <a:p>
            <a:pPr marL="73020" marR="25400" lvl="0" indent="-127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100" b="1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Leaders of functional teams develop and execute plans in their</a:t>
            </a:r>
            <a:r>
              <a:rPr lang="en-US" sz="11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lang="en-US" sz="1100" b="1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areas. Two leads, </a:t>
            </a:r>
            <a:br>
              <a:rPr lang="en-US" sz="1100" b="1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</a:br>
            <a:r>
              <a:rPr lang="en-US" sz="1100" b="1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one from each company, </a:t>
            </a:r>
            <a:endParaRPr dirty="0"/>
          </a:p>
          <a:p>
            <a:pPr marL="73020" marR="25400" lvl="0" indent="-1270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900"/>
              <a:buFont typeface="Arial"/>
              <a:buNone/>
            </a:pPr>
            <a:r>
              <a:rPr lang="en-US" sz="1100" b="1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for each workstream.</a:t>
            </a:r>
            <a:endParaRPr sz="11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3" name="Google Shape;643;p36"/>
          <p:cNvSpPr/>
          <p:nvPr/>
        </p:nvSpPr>
        <p:spPr>
          <a:xfrm>
            <a:off x="0" y="5569406"/>
            <a:ext cx="12192000" cy="610183"/>
          </a:xfrm>
          <a:custGeom>
            <a:avLst/>
            <a:gdLst/>
            <a:ahLst/>
            <a:cxnLst/>
            <a:rect l="l" t="t" r="r" b="b"/>
            <a:pathLst>
              <a:path w="2438400" h="186055" extrusionOk="0">
                <a:moveTo>
                  <a:pt x="2438400" y="0"/>
                </a:moveTo>
                <a:lnTo>
                  <a:pt x="0" y="0"/>
                </a:lnTo>
                <a:lnTo>
                  <a:pt x="0" y="185699"/>
                </a:lnTo>
                <a:lnTo>
                  <a:pt x="2438400" y="185699"/>
                </a:lnTo>
                <a:lnTo>
                  <a:pt x="243840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644" name="Google Shape;644;p36"/>
          <p:cNvSpPr txBox="1"/>
          <p:nvPr/>
        </p:nvSpPr>
        <p:spPr>
          <a:xfrm>
            <a:off x="206063" y="5569406"/>
            <a:ext cx="11799669" cy="52578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3500" rIns="0" bIns="0" anchor="t" anchorCtr="0">
            <a:spAutoFit/>
          </a:bodyPr>
          <a:lstStyle/>
          <a:p>
            <a:pPr marL="63500" marR="2540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lang="en-US" sz="1500" b="1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Establishing an IMO for the purposes of managing integration is highly recommended, as it provides a “home base” for all integration activities. It can be set up as a unique cost center to capture integration-related expenses.</a:t>
            </a:r>
            <a:endParaRPr sz="15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sp>
        <p:nvSpPr>
          <p:cNvPr id="645" name="Google Shape;645;p36"/>
          <p:cNvSpPr txBox="1"/>
          <p:nvPr/>
        </p:nvSpPr>
        <p:spPr>
          <a:xfrm>
            <a:off x="990600" y="1126107"/>
            <a:ext cx="9982200" cy="428732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76200" rIns="0" bIns="0" anchor="t" anchorCtr="0">
            <a:spAutoFit/>
          </a:bodyPr>
          <a:lstStyle/>
          <a:p>
            <a:pPr marL="635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500"/>
              <a:buFont typeface="Arial"/>
              <a:buNone/>
            </a:pPr>
            <a:r>
              <a:rPr lang="en-US" sz="2000" b="1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Responsibilities</a:t>
            </a:r>
            <a:endParaRPr sz="2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781050" marR="130170" lvl="0" indent="-285750" algn="l" rtl="0">
              <a:lnSpc>
                <a:spcPct val="120000"/>
              </a:lnSpc>
              <a:spcBef>
                <a:spcPts val="1225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Char char="▪"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Drives development of the overall integration plan including all the integration projects, communication plans, and achievement of synergy beneﬁts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179070" algn="l" rtl="0">
              <a:lnSpc>
                <a:spcPct val="100000"/>
              </a:lnSpc>
              <a:spcBef>
                <a:spcPts val="125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None/>
            </a:pPr>
            <a:endParaRPr sz="16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781050" marR="25400" lvl="0" indent="-2857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Char char="▪"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Deﬁnes and manages your integration processes including functional work plan reviews, cross-functional collaborations, issue management plans, and executive status updates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179070" algn="l" rtl="0">
              <a:lnSpc>
                <a:spcPct val="100000"/>
              </a:lnSpc>
              <a:spcBef>
                <a:spcPts val="125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None/>
            </a:pPr>
            <a:endParaRPr sz="16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781050" marR="101600" lvl="0" indent="-285750" algn="l" rtl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Char char="▪"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Manages stakeholder communication including lists of company executives, functional resource owners, and acquired company managers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179070" algn="l" rtl="0">
              <a:lnSpc>
                <a:spcPct val="100000"/>
              </a:lnSpc>
              <a:spcBef>
                <a:spcPts val="150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None/>
            </a:pPr>
            <a:endParaRPr sz="16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781050" marR="0" lvl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Char char="▪"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Drives the pace of integration and tackles “ad hoc” issues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285750" marR="0" lvl="0" indent="-179070" algn="l" rtl="0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None/>
            </a:pPr>
            <a:endParaRPr sz="16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781050" marR="25400" lvl="0" indent="-285750" algn="l" rtl="0">
              <a:lnSpc>
                <a:spcPct val="120000"/>
              </a:lnSpc>
              <a:spcBef>
                <a:spcPts val="25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Char char="▪"/>
            </a:pPr>
            <a:r>
              <a:rPr lang="en-US" sz="16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Tracks continuous improvements such as measuring and surveying various areas, incorporating feedback into updated integration processes and tools, etc.</a:t>
            </a:r>
            <a:endParaRPr sz="16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46" name="Google Shape;646;p3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06064" y="6179592"/>
            <a:ext cx="632136" cy="489432"/>
          </a:xfrm>
          <a:prstGeom prst="rect">
            <a:avLst/>
          </a:prstGeom>
          <a:noFill/>
          <a:ln>
            <a:noFill/>
          </a:ln>
        </p:spPr>
      </p:pic>
      <p:sp>
        <p:nvSpPr>
          <p:cNvPr id="647" name="Google Shape;647;p36"/>
          <p:cNvSpPr txBox="1">
            <a:spLocks noGrp="1"/>
          </p:cNvSpPr>
          <p:nvPr>
            <p:ph type="sldNum" idx="12"/>
          </p:nvPr>
        </p:nvSpPr>
        <p:spPr>
          <a:xfrm>
            <a:off x="9296400" y="6553200"/>
            <a:ext cx="280416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2</a:t>
            </a:fld>
            <a:endParaRPr dirty="0"/>
          </a:p>
        </p:txBody>
      </p:sp>
      <p:sp>
        <p:nvSpPr>
          <p:cNvPr id="649" name="Google Shape;649;p36"/>
          <p:cNvSpPr txBox="1"/>
          <p:nvPr/>
        </p:nvSpPr>
        <p:spPr>
          <a:xfrm>
            <a:off x="340929" y="298792"/>
            <a:ext cx="7355271" cy="5021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625" rIns="0" bIns="0" anchor="ctr" anchorCtr="0">
            <a:spAutoFit/>
          </a:bodyPr>
          <a:lstStyle/>
          <a:p>
            <a:pPr marL="635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2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000000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Integration Management Office</a:t>
            </a:r>
            <a:endParaRPr sz="3200" b="1" i="0" u="none" strike="noStrike" cap="none" dirty="0">
              <a:solidFill>
                <a:schemeClr val="dk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650" name="Google Shape;650;p36"/>
          <p:cNvSpPr/>
          <p:nvPr/>
        </p:nvSpPr>
        <p:spPr>
          <a:xfrm>
            <a:off x="375488" y="891697"/>
            <a:ext cx="3016250" cy="0"/>
          </a:xfrm>
          <a:custGeom>
            <a:avLst/>
            <a:gdLst/>
            <a:ahLst/>
            <a:cxnLst/>
            <a:rect l="l" t="t" r="r" b="b"/>
            <a:pathLst>
              <a:path w="603250" h="120000" extrusionOk="0">
                <a:moveTo>
                  <a:pt x="602627" y="0"/>
                </a:moveTo>
                <a:lnTo>
                  <a:pt x="0" y="0"/>
                </a:lnTo>
              </a:path>
            </a:pathLst>
          </a:custGeom>
          <a:noFill/>
          <a:ln w="53975" cap="flat" cmpd="sng">
            <a:solidFill>
              <a:srgbClr val="E18F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5" name="Google Shape;735;p39"/>
          <p:cNvSpPr txBox="1"/>
          <p:nvPr/>
        </p:nvSpPr>
        <p:spPr>
          <a:xfrm>
            <a:off x="1109662" y="1028002"/>
            <a:ext cx="9738360" cy="425719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0325" rIns="0" bIns="0" anchor="t" anchorCtr="0">
            <a:spAutoFit/>
          </a:bodyPr>
          <a:lstStyle/>
          <a:p>
            <a:pPr>
              <a:lnSpc>
                <a:spcPct val="107000"/>
              </a:lnSpc>
              <a:buClr>
                <a:srgbClr val="E18F0A"/>
              </a:buClr>
              <a:buSzPts val="1680"/>
            </a:pPr>
            <a:r>
              <a:rPr lang="en-US" sz="2000" b="1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Responsibilities</a:t>
            </a:r>
            <a:endParaRPr lang="en-US" sz="20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R="0" lvl="0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18F0A"/>
              </a:buClr>
              <a:buSzPts val="1680"/>
            </a:pPr>
            <a:endParaRPr lang="en-US" sz="1500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marL="800100" marR="0" lvl="0" indent="-392113" algn="l" rt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Char char="▪"/>
            </a:pPr>
            <a:r>
              <a:rPr lang="en-US" sz="15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Serve as Integration Lead of the respective functional (time commitment will vary by the size and complexity of the integration)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0" indent="-392113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Char char="▪"/>
            </a:pPr>
            <a:r>
              <a:rPr lang="en-US" sz="15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Develop, track, and report functional work plan progress and issues to the IMO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0" indent="-392113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Char char="▪"/>
            </a:pPr>
            <a:r>
              <a:rPr lang="en-US" sz="15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Ensure completion and adherence to the scope identified in the Integration Project Charter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0" indent="-392113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Char char="▪"/>
            </a:pPr>
            <a:r>
              <a:rPr lang="en-US" sz="15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Plan and coordinate overall activities for a specific function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0" indent="-392113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Char char="▪"/>
            </a:pPr>
            <a:r>
              <a:rPr lang="en-US" sz="15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Participate in integration planning process, and use IMO tools for tracking and communicating information regarding integration activities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0" indent="-392113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Char char="▪"/>
            </a:pPr>
            <a:r>
              <a:rPr lang="en-US" sz="15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Is point of contact for the IMO as well as its peer functions and the acquired company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0" indent="-392113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Char char="▪"/>
            </a:pPr>
            <a:r>
              <a:rPr lang="en-US" sz="15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Escalates integration-related issues within their function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0" indent="-392113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Char char="▪"/>
            </a:pPr>
            <a:r>
              <a:rPr lang="en-US" sz="15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Ensures consistency between intra-function status reporting and integration reporting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00100" marR="0" lvl="0" indent="-392113" algn="l" rtl="0">
              <a:lnSpc>
                <a:spcPct val="107000"/>
              </a:lnSpc>
              <a:spcBef>
                <a:spcPts val="800"/>
              </a:spcBef>
              <a:spcAft>
                <a:spcPts val="0"/>
              </a:spcAft>
              <a:buClr>
                <a:srgbClr val="E18F0A"/>
              </a:buClr>
              <a:buSzPts val="1680"/>
              <a:buFont typeface="Noto Sans Symbols"/>
              <a:buChar char="▪"/>
            </a:pPr>
            <a:r>
              <a:rPr lang="en-US" sz="1500" b="0" i="0" u="none" strike="noStrike" cap="none" dirty="0">
                <a:solidFill>
                  <a:schemeClr val="dk1"/>
                </a:solidFill>
                <a:latin typeface="Montserrat"/>
                <a:ea typeface="Montserrat"/>
                <a:cs typeface="Montserrat"/>
                <a:sym typeface="Montserrat"/>
              </a:rPr>
              <a:t>Supports project, synergy, and communication planning and execution</a:t>
            </a:r>
            <a:endParaRPr sz="1500" b="0" i="0" u="none" strike="noStrike" cap="none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6" name="Google Shape;736;p39"/>
          <p:cNvSpPr/>
          <p:nvPr/>
        </p:nvSpPr>
        <p:spPr>
          <a:xfrm>
            <a:off x="0" y="5352195"/>
            <a:ext cx="12192000" cy="999612"/>
          </a:xfrm>
          <a:custGeom>
            <a:avLst/>
            <a:gdLst/>
            <a:ahLst/>
            <a:cxnLst/>
            <a:rect l="l" t="t" r="r" b="b"/>
            <a:pathLst>
              <a:path w="2438400" h="258444" extrusionOk="0">
                <a:moveTo>
                  <a:pt x="2438400" y="0"/>
                </a:moveTo>
                <a:lnTo>
                  <a:pt x="0" y="0"/>
                </a:lnTo>
                <a:lnTo>
                  <a:pt x="0" y="258406"/>
                </a:lnTo>
                <a:lnTo>
                  <a:pt x="2438400" y="258406"/>
                </a:lnTo>
                <a:lnTo>
                  <a:pt x="2438400" y="0"/>
                </a:lnTo>
                <a:close/>
              </a:path>
            </a:pathLst>
          </a:custGeom>
          <a:solidFill>
            <a:srgbClr val="0070C0"/>
          </a:solidFill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37" name="Google Shape;737;p39"/>
          <p:cNvSpPr txBox="1"/>
          <p:nvPr/>
        </p:nvSpPr>
        <p:spPr>
          <a:xfrm>
            <a:off x="1109662" y="5443459"/>
            <a:ext cx="9972675" cy="8170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60325" rIns="0" bIns="0" anchor="t" anchorCtr="0">
            <a:spAutoFit/>
          </a:bodyPr>
          <a:lstStyle/>
          <a:p>
            <a:pPr marL="63500" marR="25400" lvl="0" indent="0" algn="ctr" rtl="0">
              <a:lnSpc>
                <a:spcPct val="1167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en-US" sz="1400" b="1" i="0" u="none" strike="noStrike" cap="none" dirty="0">
                <a:solidFill>
                  <a:srgbClr val="FFFFFF"/>
                </a:solidFill>
                <a:latin typeface="Montserrat"/>
                <a:ea typeface="Montserrat"/>
                <a:cs typeface="Montserrat"/>
                <a:sym typeface="Montserrat"/>
              </a:rPr>
              <a:t>The Functional Integration / Workstream Team Lead is a focal point for accomplishing all functional work, including development of integration work plans, issue management, documentation, and integration closing activities.</a:t>
            </a:r>
            <a:endParaRPr sz="1400" b="0" i="0" u="none" strike="noStrike" cap="none" dirty="0">
              <a:solidFill>
                <a:schemeClr val="dk1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pic>
        <p:nvPicPr>
          <p:cNvPr id="738" name="Google Shape;738;p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87341" y="6364375"/>
            <a:ext cx="604123" cy="412817"/>
          </a:xfrm>
          <a:prstGeom prst="rect">
            <a:avLst/>
          </a:prstGeom>
          <a:noFill/>
          <a:ln>
            <a:noFill/>
          </a:ln>
        </p:spPr>
      </p:pic>
      <p:sp>
        <p:nvSpPr>
          <p:cNvPr id="739" name="Google Shape;739;p39"/>
          <p:cNvSpPr txBox="1">
            <a:spLocks noGrp="1"/>
          </p:cNvSpPr>
          <p:nvPr>
            <p:ph type="sldNum" idx="12"/>
          </p:nvPr>
        </p:nvSpPr>
        <p:spPr>
          <a:xfrm>
            <a:off x="9296400" y="6553200"/>
            <a:ext cx="2804160" cy="18466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None/>
            </a:pPr>
            <a:fld id="{00000000-1234-1234-1234-123412341234}" type="slidenum">
              <a:rPr lang="en-US"/>
              <a:t>3</a:t>
            </a:fld>
            <a:endParaRPr dirty="0"/>
          </a:p>
        </p:txBody>
      </p:sp>
      <p:sp>
        <p:nvSpPr>
          <p:cNvPr id="741" name="Google Shape;741;p39"/>
          <p:cNvSpPr txBox="1"/>
          <p:nvPr/>
        </p:nvSpPr>
        <p:spPr>
          <a:xfrm>
            <a:off x="373126" y="306440"/>
            <a:ext cx="8422072" cy="5021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9625" rIns="0" bIns="0" anchor="ctr" anchorCtr="0">
            <a:spAutoFit/>
          </a:bodyPr>
          <a:lstStyle/>
          <a:p>
            <a:pPr marL="7702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rPr lang="en-US" sz="3200" b="1" i="0" u="none" strike="noStrike" cap="none" dirty="0">
                <a:solidFill>
                  <a:srgbClr val="000000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Functional Integration Team Leads</a:t>
            </a:r>
            <a:endParaRPr sz="3200" b="1" i="0" u="none" strike="noStrike" cap="none" dirty="0">
              <a:solidFill>
                <a:schemeClr val="dk1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742" name="Google Shape;742;p39"/>
          <p:cNvSpPr/>
          <p:nvPr/>
        </p:nvSpPr>
        <p:spPr>
          <a:xfrm>
            <a:off x="373126" y="922412"/>
            <a:ext cx="3016250" cy="0"/>
          </a:xfrm>
          <a:custGeom>
            <a:avLst/>
            <a:gdLst/>
            <a:ahLst/>
            <a:cxnLst/>
            <a:rect l="l" t="t" r="r" b="b"/>
            <a:pathLst>
              <a:path w="603250" h="120000" extrusionOk="0">
                <a:moveTo>
                  <a:pt x="602627" y="0"/>
                </a:moveTo>
                <a:lnTo>
                  <a:pt x="0" y="0"/>
                </a:lnTo>
              </a:path>
            </a:pathLst>
          </a:custGeom>
          <a:noFill/>
          <a:ln w="53975" cap="flat" cmpd="sng">
            <a:solidFill>
              <a:srgbClr val="E18F0A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45000"/>
              <a:buFont typeface="Arial"/>
              <a:buNone/>
            </a:pPr>
            <a:endParaRPr sz="45000" b="0" i="0" u="none" strike="noStrike" cap="none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</TotalTime>
  <Words>388</Words>
  <Application>Microsoft Macintosh PowerPoint</Application>
  <PresentationFormat>Widescreen</PresentationFormat>
  <Paragraphs>45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Montserrat</vt:lpstr>
      <vt:lpstr>Montserrat Black</vt:lpstr>
      <vt:lpstr>Noto Sans Symbols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JOE ABERGER</dc:creator>
  <cp:lastModifiedBy>JOE ABERGER</cp:lastModifiedBy>
  <cp:revision>1</cp:revision>
  <dcterms:created xsi:type="dcterms:W3CDTF">2025-06-11T03:36:30Z</dcterms:created>
  <dcterms:modified xsi:type="dcterms:W3CDTF">2025-06-20T20:27:28Z</dcterms:modified>
</cp:coreProperties>
</file>